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Lexe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Lexend-bold.fntdata"/><Relationship Id="rId10" Type="http://schemas.openxmlformats.org/officeDocument/2006/relationships/slide" Target="slides/slide5.xml"/><Relationship Id="rId32" Type="http://schemas.openxmlformats.org/officeDocument/2006/relationships/font" Target="fonts/Lexen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8b114e8a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8b114e8a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8b114e8a1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8b114e8a1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8b114e8a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8b114e8a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8b114e8a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8b114e8a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7d96f2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b7d96f2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8b114f8b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8b114f8b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8b114f8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8b114f8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8b114f8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8b114f8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8b114e8a1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8b114e8a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8b114e8a1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8b114e8a1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8b114e8a1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8b114e8a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8b114e8a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8b114e8a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8b114e8a1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8b114e8a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bit.ly/IntroSE2Group02" TargetMode="External"/><Relationship Id="rId5" Type="http://schemas.openxmlformats.org/officeDocument/2006/relationships/hyperlink" Target="https://github.com/TNT-B/Badminton-Zone.git" TargetMode="External"/><Relationship Id="rId6" Type="http://schemas.openxmlformats.org/officeDocument/2006/relationships/hyperlink" Target="mailto:tntbinh21@clc.fitus.edu.v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312850" y="347125"/>
            <a:ext cx="8518300" cy="4842950"/>
            <a:chOff x="292350" y="365350"/>
            <a:chExt cx="8518300" cy="4842950"/>
          </a:xfrm>
        </p:grpSpPr>
        <p:cxnSp>
          <p:nvCxnSpPr>
            <p:cNvPr id="65" name="Google Shape;65;p14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4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-36150"/>
            <a:ext cx="9144000" cy="465900"/>
          </a:xfrm>
          <a:prstGeom prst="rect">
            <a:avLst/>
          </a:prstGeom>
          <a:solidFill>
            <a:srgbClr val="2166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1662F"/>
              </a:highlight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-146175" y="-41100"/>
            <a:ext cx="2649300" cy="548100"/>
          </a:xfrm>
          <a:prstGeom prst="parallelogram">
            <a:avLst>
              <a:gd fmla="val 25000" name="adj"/>
            </a:avLst>
          </a:prstGeom>
          <a:solidFill>
            <a:srgbClr val="FF83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234075" y="0"/>
            <a:ext cx="1132800" cy="3936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Home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72000" y="0"/>
            <a:ext cx="122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pen Chromebook laptop computer"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60250" y="143360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ctrTitle"/>
          </p:nvPr>
        </p:nvSpPr>
        <p:spPr>
          <a:xfrm>
            <a:off x="482800" y="975300"/>
            <a:ext cx="4226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E2C1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</a:t>
            </a:r>
            <a:endParaRPr b="1" sz="3600">
              <a:solidFill>
                <a:srgbClr val="0E2C1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E2C1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Badminton Zone</a:t>
            </a:r>
            <a:endParaRPr b="1" sz="3600">
              <a:solidFill>
                <a:srgbClr val="0E2C1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4"/>
          <p:cNvSpPr txBox="1"/>
          <p:nvPr>
            <p:ph idx="4294967295" type="subTitle"/>
          </p:nvPr>
        </p:nvSpPr>
        <p:spPr>
          <a:xfrm>
            <a:off x="500800" y="2939350"/>
            <a:ext cx="41904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Trần Nguyễn Thanh Bình - Project Manager, Backend developer</a:t>
            </a:r>
            <a:endParaRPr sz="925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Võ Quốc Bình 		    - Backend developer</a:t>
            </a:r>
            <a:endParaRPr sz="95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Đinh Thế Anh                     - Frontend developer</a:t>
            </a:r>
            <a:endParaRPr sz="95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Nguyễn Mậu Gia Bảo       - Frontend developer</a:t>
            </a:r>
            <a:endParaRPr sz="95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Bùi Nguyễn Tin                  - Frontend developer</a:t>
            </a:r>
            <a:endParaRPr sz="95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95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4"/>
          <p:cNvSpPr txBox="1"/>
          <p:nvPr>
            <p:ph idx="4294967295" type="ctrTitle"/>
          </p:nvPr>
        </p:nvSpPr>
        <p:spPr>
          <a:xfrm>
            <a:off x="500800" y="2526075"/>
            <a:ext cx="42264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80">
                <a:solidFill>
                  <a:srgbClr val="0E2C14"/>
                </a:solidFill>
              </a:rPr>
              <a:t>The Code Crafter</a:t>
            </a:r>
            <a:endParaRPr b="1" sz="1380">
              <a:solidFill>
                <a:srgbClr val="0E2C14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909925" y="0"/>
            <a:ext cx="113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247850" y="0"/>
            <a:ext cx="113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16575" y="2137800"/>
            <a:ext cx="9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83800" y="0"/>
            <a:ext cx="1635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CodeCrafters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0" y="-36150"/>
            <a:ext cx="605850" cy="6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875" y="1676775"/>
            <a:ext cx="3708700" cy="1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3657463" y="4663225"/>
            <a:ext cx="16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News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97" name="Google Shape;197;p23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3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88" y="489100"/>
            <a:ext cx="6667424" cy="34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301313" y="4689925"/>
            <a:ext cx="435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Owner Page to modify courts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208" name="Google Shape;208;p24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4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750" y="502725"/>
            <a:ext cx="6724502" cy="33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3585313" y="4663225"/>
            <a:ext cx="17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Login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219" name="Google Shape;219;p25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5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221" name="Google Shape;2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525" y="501200"/>
            <a:ext cx="6152850" cy="33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824" y="764625"/>
            <a:ext cx="2838376" cy="28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3585328" y="4663225"/>
            <a:ext cx="215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Register </a:t>
            </a: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231" name="Google Shape;231;p26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6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525" y="501200"/>
            <a:ext cx="6152850" cy="33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450" y="749070"/>
            <a:ext cx="4255100" cy="288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7"/>
          <p:cNvGrpSpPr/>
          <p:nvPr/>
        </p:nvGrpSpPr>
        <p:grpSpPr>
          <a:xfrm>
            <a:off x="312850" y="347125"/>
            <a:ext cx="8518300" cy="4842950"/>
            <a:chOff x="292350" y="365350"/>
            <a:chExt cx="8518300" cy="4842950"/>
          </a:xfrm>
        </p:grpSpPr>
        <p:cxnSp>
          <p:nvCxnSpPr>
            <p:cNvPr id="240" name="Google Shape;240;p27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7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7"/>
          <p:cNvSpPr txBox="1"/>
          <p:nvPr/>
        </p:nvSpPr>
        <p:spPr>
          <a:xfrm rot="-4484693">
            <a:off x="2685981" y="3654362"/>
            <a:ext cx="82093" cy="9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2156075" y="3243225"/>
            <a:ext cx="30600" cy="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0" y="-36150"/>
            <a:ext cx="9144000" cy="465900"/>
          </a:xfrm>
          <a:prstGeom prst="rect">
            <a:avLst/>
          </a:prstGeom>
          <a:solidFill>
            <a:srgbClr val="2166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1662F"/>
              </a:highlight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-146175" y="-41100"/>
            <a:ext cx="2649300" cy="548100"/>
          </a:xfrm>
          <a:prstGeom prst="parallelogram">
            <a:avLst>
              <a:gd fmla="val 25000" name="adj"/>
            </a:avLst>
          </a:prstGeom>
          <a:solidFill>
            <a:srgbClr val="FF83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660875" y="33500"/>
            <a:ext cx="2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CodeCrafters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0" y="-36150"/>
            <a:ext cx="605850" cy="6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30057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449200" y="-3300"/>
            <a:ext cx="1260600" cy="400200"/>
          </a:xfrm>
          <a:prstGeom prst="rect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892700" y="-3300"/>
            <a:ext cx="1260600" cy="400200"/>
          </a:xfrm>
          <a:prstGeom prst="rect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7336200" y="-3300"/>
            <a:ext cx="1260600" cy="4002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Reference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762900" y="972475"/>
            <a:ext cx="7618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</a:t>
            </a:r>
            <a:r>
              <a:rPr b="1" lang="en" sz="4600">
                <a:latin typeface="Poppins"/>
                <a:ea typeface="Poppins"/>
                <a:cs typeface="Poppins"/>
                <a:sym typeface="Poppins"/>
              </a:rPr>
              <a:t>S FOR WATCHING</a:t>
            </a:r>
            <a:r>
              <a:rPr b="1" lang="en" sz="4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b="1" sz="4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765300" y="2031175"/>
            <a:ext cx="7613400" cy="29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FRONT-END :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We use several libraries to build this website, such as: </a:t>
            </a:r>
            <a:r>
              <a:rPr b="1"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ReactJS, AntD, AOS,...</a:t>
            </a:r>
            <a:endParaRPr b="1"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DATABASE : 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We use </a:t>
            </a:r>
            <a:r>
              <a:rPr b="1"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Realtime Database </a:t>
            </a:r>
            <a:r>
              <a:rPr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of</a:t>
            </a:r>
            <a:r>
              <a:rPr b="1"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 Firebase.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LINK OF FOLDER OF ALL OUR PAs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https://bit.ly/IntroSE2Group02</a:t>
            </a:r>
            <a:r>
              <a:rPr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LINK OF OUR GITHUB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https://github.com/TNT-B/Badminton-Zone.git</a:t>
            </a:r>
            <a:endParaRPr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CONTACT US</a:t>
            </a:r>
            <a:endParaRPr b="1"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tntbinh21@clc.fitus.edu.vn</a:t>
            </a:r>
            <a:r>
              <a:rPr lang="en" sz="1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312850" y="347125"/>
            <a:ext cx="8518300" cy="4842950"/>
            <a:chOff x="292350" y="365350"/>
            <a:chExt cx="8518300" cy="4842950"/>
          </a:xfrm>
        </p:grpSpPr>
        <p:cxnSp>
          <p:nvCxnSpPr>
            <p:cNvPr id="87" name="Google Shape;87;p15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5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89" name="Google Shape;89;p15"/>
          <p:cNvSpPr txBox="1"/>
          <p:nvPr/>
        </p:nvSpPr>
        <p:spPr>
          <a:xfrm>
            <a:off x="727800" y="1059275"/>
            <a:ext cx="76134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The Badminton Zone is a website that allows users to search for and reserve sports facilities based on their specific needs. Providing contact information so that court owners can communicate directly with clients; providing a platform for court owners to manage the business of sporting facilities.</a:t>
            </a:r>
            <a:endParaRPr sz="13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5"/>
          <p:cNvSpPr txBox="1"/>
          <p:nvPr/>
        </p:nvSpPr>
        <p:spPr>
          <a:xfrm rot="-4484693">
            <a:off x="2685981" y="3654362"/>
            <a:ext cx="82093" cy="9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156075" y="3243225"/>
            <a:ext cx="30600" cy="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51600" y="2478725"/>
            <a:ext cx="55365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Log in/ Sign up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Field reservation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Quality rating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Questions and inquiries 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Listing sports fields for rent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Adding, deleting, and editing field statuses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Offering additional services for business expansion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Approving field owners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Adding, deleting, and editing field owners in the white list, black list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Showcasing the highest-rated fields of the week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Revenue statics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14"/>
              </a:buClr>
              <a:buSzPts val="1100"/>
              <a:buFont typeface="Lexend"/>
              <a:buAutoNum type="arabicPeriod"/>
            </a:pPr>
            <a:r>
              <a:rPr lang="en" sz="11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Revenue chart</a:t>
            </a:r>
            <a:endParaRPr sz="11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268650" y="2091875"/>
            <a:ext cx="299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Functions of website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0" y="-36150"/>
            <a:ext cx="9144000" cy="465900"/>
          </a:xfrm>
          <a:prstGeom prst="rect">
            <a:avLst/>
          </a:prstGeom>
          <a:solidFill>
            <a:srgbClr val="2166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1662F"/>
              </a:highlight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-146175" y="-41100"/>
            <a:ext cx="2649300" cy="548100"/>
          </a:xfrm>
          <a:prstGeom prst="parallelogram">
            <a:avLst>
              <a:gd fmla="val 25000" name="adj"/>
            </a:avLst>
          </a:prstGeom>
          <a:solidFill>
            <a:srgbClr val="FF83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584675" y="33500"/>
            <a:ext cx="2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CodeCrafters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0" y="-36150"/>
            <a:ext cx="605850" cy="6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30057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449200" y="-3300"/>
            <a:ext cx="1260600" cy="4002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E2C14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>
                <a:solidFill>
                  <a:srgbClr val="0E2C14"/>
                </a:solidFill>
                <a:latin typeface="Lato"/>
                <a:ea typeface="Lato"/>
                <a:cs typeface="Lato"/>
                <a:sym typeface="Lato"/>
              </a:rPr>
              <a:t>ntroduct</a:t>
            </a:r>
            <a:r>
              <a:rPr b="1" lang="en">
                <a:solidFill>
                  <a:srgbClr val="0E2C14"/>
                </a:solidFill>
                <a:latin typeface="Lato"/>
                <a:ea typeface="Lato"/>
                <a:cs typeface="Lato"/>
                <a:sym typeface="Lato"/>
              </a:rPr>
              <a:t>ion</a:t>
            </a:r>
            <a:endParaRPr b="1">
              <a:solidFill>
                <a:srgbClr val="0E2C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8927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3362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268650" y="660663"/>
            <a:ext cx="52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6"/>
          <p:cNvGrpSpPr/>
          <p:nvPr/>
        </p:nvGrpSpPr>
        <p:grpSpPr>
          <a:xfrm>
            <a:off x="312850" y="347125"/>
            <a:ext cx="8518300" cy="4842950"/>
            <a:chOff x="292350" y="365350"/>
            <a:chExt cx="8518300" cy="4842950"/>
          </a:xfrm>
        </p:grpSpPr>
        <p:cxnSp>
          <p:nvCxnSpPr>
            <p:cNvPr id="109" name="Google Shape;109;p16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6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16"/>
          <p:cNvSpPr txBox="1"/>
          <p:nvPr/>
        </p:nvSpPr>
        <p:spPr>
          <a:xfrm rot="-4484693">
            <a:off x="2685981" y="3654362"/>
            <a:ext cx="82093" cy="9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156075" y="3243225"/>
            <a:ext cx="30600" cy="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0" y="-36150"/>
            <a:ext cx="9144000" cy="465900"/>
          </a:xfrm>
          <a:prstGeom prst="rect">
            <a:avLst/>
          </a:prstGeom>
          <a:solidFill>
            <a:srgbClr val="2166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1662F"/>
              </a:highlight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-146175" y="-41100"/>
            <a:ext cx="2649300" cy="548100"/>
          </a:xfrm>
          <a:prstGeom prst="parallelogram">
            <a:avLst>
              <a:gd fmla="val 25000" name="adj"/>
            </a:avLst>
          </a:prstGeom>
          <a:solidFill>
            <a:srgbClr val="FF83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584675" y="33500"/>
            <a:ext cx="2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CodeCrafters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0" y="-36150"/>
            <a:ext cx="605850" cy="6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30057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449200" y="-3300"/>
            <a:ext cx="1260600" cy="400200"/>
          </a:xfrm>
          <a:prstGeom prst="rect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892700" y="-3300"/>
            <a:ext cx="1260600" cy="4002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7336200" y="-33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613" y="1621227"/>
            <a:ext cx="6170776" cy="25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547634" y="4663225"/>
            <a:ext cx="20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Landing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30" name="Google Shape;130;p17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31" name="Google Shape;131;p17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7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113" y="493700"/>
            <a:ext cx="6627751" cy="33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41" name="Google Shape;141;p18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8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450" y="496700"/>
            <a:ext cx="6711101" cy="33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2059663" y="4613725"/>
            <a:ext cx="48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Features of Landing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059663" y="4613725"/>
            <a:ext cx="48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Services of Landing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53" name="Google Shape;153;p19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9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725" y="487200"/>
            <a:ext cx="6654550" cy="34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2618713" y="4663225"/>
            <a:ext cx="372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Hot News of Landing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63" name="Google Shape;163;p20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64" name="Google Shape;164;p20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0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625" y="502725"/>
            <a:ext cx="6640725" cy="3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547634" y="4663225"/>
            <a:ext cx="20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Contact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75" name="Google Shape;175;p21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1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750" y="496725"/>
            <a:ext cx="6635324" cy="33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 Chromebook laptop computer"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3463" y="72000"/>
            <a:ext cx="8094376" cy="4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455412" y="4663225"/>
            <a:ext cx="20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Booking</a:t>
            </a:r>
            <a:r>
              <a:rPr b="1" lang="en" sz="2000">
                <a:solidFill>
                  <a:srgbClr val="0E2C14"/>
                </a:solidFill>
                <a:latin typeface="Lexend"/>
                <a:ea typeface="Lexend"/>
                <a:cs typeface="Lexend"/>
                <a:sym typeface="Lexend"/>
              </a:rPr>
              <a:t> Page</a:t>
            </a:r>
            <a:endParaRPr b="1" sz="2000">
              <a:solidFill>
                <a:srgbClr val="0E2C1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312850" y="-33881"/>
            <a:ext cx="8518300" cy="5268645"/>
            <a:chOff x="292350" y="365350"/>
            <a:chExt cx="8518300" cy="4842950"/>
          </a:xfrm>
        </p:grpSpPr>
        <p:cxnSp>
          <p:nvCxnSpPr>
            <p:cNvPr id="186" name="Google Shape;186;p22"/>
            <p:cNvCxnSpPr/>
            <p:nvPr/>
          </p:nvCxnSpPr>
          <p:spPr>
            <a:xfrm rot="10800000">
              <a:off x="292350" y="36535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22"/>
            <p:cNvCxnSpPr/>
            <p:nvPr/>
          </p:nvCxnSpPr>
          <p:spPr>
            <a:xfrm rot="10800000">
              <a:off x="8810650" y="393600"/>
              <a:ext cx="0" cy="4814700"/>
            </a:xfrm>
            <a:prstGeom prst="straightConnector1">
              <a:avLst/>
            </a:prstGeom>
            <a:noFill/>
            <a:ln cap="flat" cmpd="sng" w="28575">
              <a:solidFill>
                <a:srgbClr val="0E2C1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300" y="495325"/>
            <a:ext cx="6687400" cy="33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